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B10A-D9F7-426D-8BAA-7C5D9E10EFA4}" type="datetimeFigureOut">
              <a:rPr lang="de-CH" smtClean="0"/>
              <a:t>14.03.2024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26AD-D5F9-4FED-8B07-BAE2A48C4AB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35009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B10A-D9F7-426D-8BAA-7C5D9E10EFA4}" type="datetimeFigureOut">
              <a:rPr lang="de-CH" smtClean="0"/>
              <a:t>14.03.2024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26AD-D5F9-4FED-8B07-BAE2A48C4AB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94866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B10A-D9F7-426D-8BAA-7C5D9E10EFA4}" type="datetimeFigureOut">
              <a:rPr lang="de-CH" smtClean="0"/>
              <a:t>14.03.2024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26AD-D5F9-4FED-8B07-BAE2A48C4AB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8302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B10A-D9F7-426D-8BAA-7C5D9E10EFA4}" type="datetimeFigureOut">
              <a:rPr lang="de-CH" smtClean="0"/>
              <a:t>14.03.2024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26AD-D5F9-4FED-8B07-BAE2A48C4AB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88940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B10A-D9F7-426D-8BAA-7C5D9E10EFA4}" type="datetimeFigureOut">
              <a:rPr lang="de-CH" smtClean="0"/>
              <a:t>14.03.2024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26AD-D5F9-4FED-8B07-BAE2A48C4AB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75206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B10A-D9F7-426D-8BAA-7C5D9E10EFA4}" type="datetimeFigureOut">
              <a:rPr lang="de-CH" smtClean="0"/>
              <a:t>14.03.2024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26AD-D5F9-4FED-8B07-BAE2A48C4AB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63973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B10A-D9F7-426D-8BAA-7C5D9E10EFA4}" type="datetimeFigureOut">
              <a:rPr lang="de-CH" smtClean="0"/>
              <a:t>14.03.2024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26AD-D5F9-4FED-8B07-BAE2A48C4AB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3984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B10A-D9F7-426D-8BAA-7C5D9E10EFA4}" type="datetimeFigureOut">
              <a:rPr lang="de-CH" smtClean="0"/>
              <a:t>14.03.2024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26AD-D5F9-4FED-8B07-BAE2A48C4AB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82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B10A-D9F7-426D-8BAA-7C5D9E10EFA4}" type="datetimeFigureOut">
              <a:rPr lang="de-CH" smtClean="0"/>
              <a:t>14.03.2024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26AD-D5F9-4FED-8B07-BAE2A48C4AB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76876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B10A-D9F7-426D-8BAA-7C5D9E10EFA4}" type="datetimeFigureOut">
              <a:rPr lang="de-CH" smtClean="0"/>
              <a:t>14.03.2024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26AD-D5F9-4FED-8B07-BAE2A48C4AB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6018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B10A-D9F7-426D-8BAA-7C5D9E10EFA4}" type="datetimeFigureOut">
              <a:rPr lang="de-CH" smtClean="0"/>
              <a:t>14.03.2024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26AD-D5F9-4FED-8B07-BAE2A48C4AB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50679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FB10A-D9F7-426D-8BAA-7C5D9E10EFA4}" type="datetimeFigureOut">
              <a:rPr lang="de-CH" smtClean="0"/>
              <a:t>14.03.2024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C26AD-D5F9-4FED-8B07-BAE2A48C4AB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91872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11560" y="332656"/>
            <a:ext cx="518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/>
              <a:t>Beispiel für die Anpassung des Energie-</a:t>
            </a:r>
            <a:br>
              <a:rPr lang="de-CH" sz="2400" b="1" dirty="0"/>
            </a:br>
            <a:r>
              <a:rPr lang="de-CH" sz="2400" b="1" dirty="0" err="1"/>
              <a:t>preises</a:t>
            </a:r>
            <a:r>
              <a:rPr lang="de-CH" sz="2400" b="1" dirty="0"/>
              <a:t> mit dem Preisindex Schnitzel</a:t>
            </a:r>
          </a:p>
        </p:txBody>
      </p:sp>
      <p:cxnSp>
        <p:nvCxnSpPr>
          <p:cNvPr id="24" name="Gerade Verbindung 23"/>
          <p:cNvCxnSpPr/>
          <p:nvPr/>
        </p:nvCxnSpPr>
        <p:spPr>
          <a:xfrm>
            <a:off x="-36512" y="3501008"/>
            <a:ext cx="92525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3419872" y="5301208"/>
            <a:ext cx="2433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/>
              <a:t>Indice</a:t>
            </a:r>
            <a:r>
              <a:rPr lang="de-CH" dirty="0"/>
              <a:t> </a:t>
            </a:r>
            <a:r>
              <a:rPr lang="de-CH" dirty="0" err="1"/>
              <a:t>décembre</a:t>
            </a:r>
            <a:r>
              <a:rPr lang="de-CH" dirty="0"/>
              <a:t> 2023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3419872" y="5547898"/>
            <a:ext cx="4603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/>
              <a:t>Indice</a:t>
            </a:r>
            <a:r>
              <a:rPr lang="de-CH" dirty="0"/>
              <a:t> de </a:t>
            </a:r>
            <a:r>
              <a:rPr lang="de-CH" dirty="0" err="1"/>
              <a:t>base</a:t>
            </a:r>
            <a:r>
              <a:rPr lang="de-CH" dirty="0"/>
              <a:t> (par ex. </a:t>
            </a:r>
            <a:r>
              <a:rPr lang="de-CH" dirty="0" err="1"/>
              <a:t>base</a:t>
            </a:r>
            <a:r>
              <a:rPr lang="de-CH" dirty="0"/>
              <a:t> = </a:t>
            </a:r>
            <a:r>
              <a:rPr lang="de-CH" dirty="0" err="1"/>
              <a:t>décembre</a:t>
            </a:r>
            <a:r>
              <a:rPr lang="de-CH" dirty="0"/>
              <a:t> 2013)</a:t>
            </a:r>
          </a:p>
        </p:txBody>
      </p:sp>
      <p:cxnSp>
        <p:nvCxnSpPr>
          <p:cNvPr id="43" name="Gerade Verbindung 42"/>
          <p:cNvCxnSpPr>
            <a:cxnSpLocks/>
          </p:cNvCxnSpPr>
          <p:nvPr/>
        </p:nvCxnSpPr>
        <p:spPr>
          <a:xfrm>
            <a:off x="3491881" y="5611814"/>
            <a:ext cx="410445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feld 45"/>
          <p:cNvSpPr txBox="1"/>
          <p:nvPr/>
        </p:nvSpPr>
        <p:spPr>
          <a:xfrm>
            <a:off x="611560" y="3717032"/>
            <a:ext cx="54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dirty="0"/>
              <a:t>Exemple pour adapter le prix de l’énergie </a:t>
            </a:r>
            <a:br>
              <a:rPr lang="fr-CH" sz="2400" b="1" dirty="0"/>
            </a:br>
            <a:r>
              <a:rPr lang="fr-CH" sz="2400" b="1" dirty="0"/>
              <a:t>avec l’indice de prix des plaquettes</a:t>
            </a:r>
            <a:endParaRPr lang="de-CH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66717"/>
            <a:ext cx="2752172" cy="762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8300" y="3758037"/>
            <a:ext cx="2752172" cy="751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0" name="Gruppieren 49"/>
          <p:cNvGrpSpPr/>
          <p:nvPr/>
        </p:nvGrpSpPr>
        <p:grpSpPr>
          <a:xfrm>
            <a:off x="884602" y="1188857"/>
            <a:ext cx="7215790" cy="2064077"/>
            <a:chOff x="884602" y="1188857"/>
            <a:chExt cx="7215790" cy="2064077"/>
          </a:xfrm>
        </p:grpSpPr>
        <p:grpSp>
          <p:nvGrpSpPr>
            <p:cNvPr id="22" name="Gruppieren 21"/>
            <p:cNvGrpSpPr/>
            <p:nvPr/>
          </p:nvGrpSpPr>
          <p:grpSpPr>
            <a:xfrm>
              <a:off x="884602" y="1188857"/>
              <a:ext cx="7215790" cy="2064077"/>
              <a:chOff x="611560" y="1508939"/>
              <a:chExt cx="7215790" cy="2064077"/>
            </a:xfrm>
          </p:grpSpPr>
          <p:sp>
            <p:nvSpPr>
              <p:cNvPr id="5" name="Textfeld 4"/>
              <p:cNvSpPr txBox="1"/>
              <p:nvPr/>
            </p:nvSpPr>
            <p:spPr>
              <a:xfrm>
                <a:off x="611560" y="1628800"/>
                <a:ext cx="44074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CH" dirty="0"/>
                  <a:t>Preis neu = Preis Basis (z.B. 11.0 Rp./kWh) x</a:t>
                </a:r>
              </a:p>
            </p:txBody>
          </p:sp>
          <p:sp>
            <p:nvSpPr>
              <p:cNvPr id="6" name="Textfeld 5"/>
              <p:cNvSpPr txBox="1"/>
              <p:nvPr/>
            </p:nvSpPr>
            <p:spPr>
              <a:xfrm>
                <a:off x="4803014" y="1508939"/>
                <a:ext cx="1152128" cy="305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CH" dirty="0"/>
                  <a:t>Index neu</a:t>
                </a:r>
              </a:p>
            </p:txBody>
          </p:sp>
          <p:sp>
            <p:nvSpPr>
              <p:cNvPr id="7" name="Textfeld 6"/>
              <p:cNvSpPr txBox="1"/>
              <p:nvPr/>
            </p:nvSpPr>
            <p:spPr>
              <a:xfrm>
                <a:off x="4803014" y="1763524"/>
                <a:ext cx="13831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CH" dirty="0"/>
                  <a:t>Index Basis</a:t>
                </a:r>
              </a:p>
            </p:txBody>
          </p:sp>
          <p:cxnSp>
            <p:nvCxnSpPr>
              <p:cNvPr id="9" name="Gerade Verbindung 8"/>
              <p:cNvCxnSpPr>
                <a:cxnSpLocks/>
              </p:cNvCxnSpPr>
              <p:nvPr/>
            </p:nvCxnSpPr>
            <p:spPr>
              <a:xfrm>
                <a:off x="4864515" y="1837061"/>
                <a:ext cx="103360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feld 11"/>
              <p:cNvSpPr txBox="1"/>
              <p:nvPr/>
            </p:nvSpPr>
            <p:spPr>
              <a:xfrm>
                <a:off x="3044842" y="2204864"/>
                <a:ext cx="24332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CH" dirty="0"/>
                  <a:t>Index Dezember 2023</a:t>
                </a:r>
              </a:p>
            </p:txBody>
          </p:sp>
          <p:sp>
            <p:nvSpPr>
              <p:cNvPr id="13" name="Textfeld 12"/>
              <p:cNvSpPr txBox="1"/>
              <p:nvPr/>
            </p:nvSpPr>
            <p:spPr>
              <a:xfrm>
                <a:off x="3044841" y="2451554"/>
                <a:ext cx="47825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CH" dirty="0"/>
                  <a:t>Index Basiswert (z.B. Basis = Dezember 2013)</a:t>
                </a:r>
              </a:p>
            </p:txBody>
          </p:sp>
          <p:cxnSp>
            <p:nvCxnSpPr>
              <p:cNvPr id="14" name="Gerade Verbindung 13"/>
              <p:cNvCxnSpPr>
                <a:cxnSpLocks/>
              </p:cNvCxnSpPr>
              <p:nvPr/>
            </p:nvCxnSpPr>
            <p:spPr>
              <a:xfrm flipV="1">
                <a:off x="3121333" y="2501769"/>
                <a:ext cx="4050011" cy="23319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feld 15"/>
              <p:cNvSpPr txBox="1"/>
              <p:nvPr/>
            </p:nvSpPr>
            <p:spPr>
              <a:xfrm>
                <a:off x="611560" y="2317103"/>
                <a:ext cx="24332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CH" dirty="0"/>
                  <a:t>Preis neu = Preis Basis  x</a:t>
                </a:r>
              </a:p>
            </p:txBody>
          </p:sp>
          <p:sp>
            <p:nvSpPr>
              <p:cNvPr id="17" name="Textfeld 16"/>
              <p:cNvSpPr txBox="1"/>
              <p:nvPr/>
            </p:nvSpPr>
            <p:spPr>
              <a:xfrm>
                <a:off x="611560" y="3067163"/>
                <a:ext cx="28803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CH" dirty="0"/>
                  <a:t>Preis neu = 11.0 Rp./kWh   x</a:t>
                </a:r>
              </a:p>
            </p:txBody>
          </p:sp>
          <p:sp>
            <p:nvSpPr>
              <p:cNvPr id="18" name="Textfeld 17"/>
              <p:cNvSpPr txBox="1"/>
              <p:nvPr/>
            </p:nvSpPr>
            <p:spPr>
              <a:xfrm>
                <a:off x="3635896" y="2956994"/>
                <a:ext cx="13831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CH" dirty="0"/>
                  <a:t> 132.5</a:t>
                </a:r>
              </a:p>
            </p:txBody>
          </p:sp>
          <p:sp>
            <p:nvSpPr>
              <p:cNvPr id="19" name="Textfeld 18"/>
              <p:cNvSpPr txBox="1"/>
              <p:nvPr/>
            </p:nvSpPr>
            <p:spPr>
              <a:xfrm>
                <a:off x="3635896" y="3203684"/>
                <a:ext cx="13111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CH" dirty="0"/>
                  <a:t> 116.3</a:t>
                </a:r>
              </a:p>
            </p:txBody>
          </p:sp>
          <p:cxnSp>
            <p:nvCxnSpPr>
              <p:cNvPr id="20" name="Gerade Verbindung 19"/>
              <p:cNvCxnSpPr>
                <a:cxnSpLocks/>
              </p:cNvCxnSpPr>
              <p:nvPr/>
            </p:nvCxnSpPr>
            <p:spPr>
              <a:xfrm flipV="1">
                <a:off x="3691084" y="3276939"/>
                <a:ext cx="723381" cy="28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Rechteck 46"/>
            <p:cNvSpPr/>
            <p:nvPr/>
          </p:nvSpPr>
          <p:spPr>
            <a:xfrm>
              <a:off x="4845412" y="2760257"/>
              <a:ext cx="295484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CH" u="sng" dirty="0">
                  <a:sym typeface="Wingdings" pitchFamily="2" charset="2"/>
                </a:rPr>
                <a:t></a:t>
              </a:r>
              <a:r>
                <a:rPr lang="de-CH" u="sng" dirty="0"/>
                <a:t> Preis neu = 12.55 Rp./kWh</a:t>
              </a:r>
            </a:p>
          </p:txBody>
        </p:sp>
      </p:grpSp>
      <p:grpSp>
        <p:nvGrpSpPr>
          <p:cNvPr id="49" name="Gruppieren 48"/>
          <p:cNvGrpSpPr/>
          <p:nvPr/>
        </p:nvGrpSpPr>
        <p:grpSpPr>
          <a:xfrm>
            <a:off x="827584" y="4581128"/>
            <a:ext cx="6914968" cy="2056182"/>
            <a:chOff x="827584" y="4581128"/>
            <a:chExt cx="6914968" cy="2056182"/>
          </a:xfrm>
        </p:grpSpPr>
        <p:grpSp>
          <p:nvGrpSpPr>
            <p:cNvPr id="26" name="Gruppieren 25"/>
            <p:cNvGrpSpPr/>
            <p:nvPr/>
          </p:nvGrpSpPr>
          <p:grpSpPr>
            <a:xfrm>
              <a:off x="827584" y="4581128"/>
              <a:ext cx="6480720" cy="2056182"/>
              <a:chOff x="611560" y="1516834"/>
              <a:chExt cx="6480720" cy="2056182"/>
            </a:xfrm>
          </p:grpSpPr>
          <p:sp>
            <p:nvSpPr>
              <p:cNvPr id="27" name="Textfeld 26"/>
              <p:cNvSpPr txBox="1"/>
              <p:nvPr/>
            </p:nvSpPr>
            <p:spPr>
              <a:xfrm>
                <a:off x="611560" y="1628800"/>
                <a:ext cx="46805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CH" dirty="0"/>
                  <a:t>Prix </a:t>
                </a:r>
                <a:r>
                  <a:rPr lang="de-CH" dirty="0" err="1"/>
                  <a:t>neuf</a:t>
                </a:r>
                <a:r>
                  <a:rPr lang="de-CH" dirty="0"/>
                  <a:t> = Prix de </a:t>
                </a:r>
                <a:r>
                  <a:rPr lang="de-CH" dirty="0" err="1"/>
                  <a:t>base</a:t>
                </a:r>
                <a:r>
                  <a:rPr lang="de-CH" dirty="0"/>
                  <a:t> (par ex. 11.0 cts/kWh) x</a:t>
                </a:r>
              </a:p>
            </p:txBody>
          </p:sp>
          <p:sp>
            <p:nvSpPr>
              <p:cNvPr id="28" name="Textfeld 27"/>
              <p:cNvSpPr txBox="1"/>
              <p:nvPr/>
            </p:nvSpPr>
            <p:spPr>
              <a:xfrm>
                <a:off x="5235062" y="1516834"/>
                <a:ext cx="12811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CH" dirty="0" err="1"/>
                  <a:t>Indice</a:t>
                </a:r>
                <a:r>
                  <a:rPr lang="de-CH" dirty="0"/>
                  <a:t> </a:t>
                </a:r>
                <a:r>
                  <a:rPr lang="de-CH" dirty="0" err="1"/>
                  <a:t>neuf</a:t>
                </a:r>
                <a:endParaRPr lang="de-CH" dirty="0"/>
              </a:p>
            </p:txBody>
          </p:sp>
          <p:sp>
            <p:nvSpPr>
              <p:cNvPr id="29" name="Textfeld 28"/>
              <p:cNvSpPr txBox="1"/>
              <p:nvPr/>
            </p:nvSpPr>
            <p:spPr>
              <a:xfrm>
                <a:off x="5235062" y="1763524"/>
                <a:ext cx="18572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CH" dirty="0" err="1"/>
                  <a:t>Indice</a:t>
                </a:r>
                <a:r>
                  <a:rPr lang="de-CH" dirty="0"/>
                  <a:t> de </a:t>
                </a:r>
                <a:r>
                  <a:rPr lang="de-CH" dirty="0" err="1"/>
                  <a:t>base</a:t>
                </a:r>
                <a:endParaRPr lang="de-CH" dirty="0"/>
              </a:p>
            </p:txBody>
          </p:sp>
          <p:cxnSp>
            <p:nvCxnSpPr>
              <p:cNvPr id="30" name="Gerade Verbindung 29"/>
              <p:cNvCxnSpPr>
                <a:cxnSpLocks/>
              </p:cNvCxnSpPr>
              <p:nvPr/>
            </p:nvCxnSpPr>
            <p:spPr>
              <a:xfrm>
                <a:off x="5277090" y="1837061"/>
                <a:ext cx="1383142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feld 33"/>
              <p:cNvSpPr txBox="1"/>
              <p:nvPr/>
            </p:nvSpPr>
            <p:spPr>
              <a:xfrm>
                <a:off x="611560" y="2317103"/>
                <a:ext cx="29223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CH" dirty="0"/>
                  <a:t>Prix </a:t>
                </a:r>
                <a:r>
                  <a:rPr lang="de-CH" dirty="0" err="1"/>
                  <a:t>neuf</a:t>
                </a:r>
                <a:r>
                  <a:rPr lang="de-CH" dirty="0"/>
                  <a:t> = Prix de </a:t>
                </a:r>
                <a:r>
                  <a:rPr lang="de-CH" dirty="0" err="1"/>
                  <a:t>base</a:t>
                </a:r>
                <a:r>
                  <a:rPr lang="de-CH" dirty="0"/>
                  <a:t>  x</a:t>
                </a:r>
              </a:p>
            </p:txBody>
          </p:sp>
          <p:sp>
            <p:nvSpPr>
              <p:cNvPr id="35" name="Textfeld 34"/>
              <p:cNvSpPr txBox="1"/>
              <p:nvPr/>
            </p:nvSpPr>
            <p:spPr>
              <a:xfrm>
                <a:off x="611560" y="3067163"/>
                <a:ext cx="28803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CH" dirty="0"/>
                  <a:t>Prix </a:t>
                </a:r>
                <a:r>
                  <a:rPr lang="de-CH" dirty="0" err="1"/>
                  <a:t>neuf</a:t>
                </a:r>
                <a:r>
                  <a:rPr lang="de-CH" dirty="0"/>
                  <a:t> = 11.0 cts/kWh   x</a:t>
                </a:r>
              </a:p>
            </p:txBody>
          </p:sp>
          <p:sp>
            <p:nvSpPr>
              <p:cNvPr id="36" name="Textfeld 35"/>
              <p:cNvSpPr txBox="1"/>
              <p:nvPr/>
            </p:nvSpPr>
            <p:spPr>
              <a:xfrm>
                <a:off x="3635896" y="2956994"/>
                <a:ext cx="13831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CH" dirty="0"/>
                  <a:t> 132.5</a:t>
                </a:r>
              </a:p>
            </p:txBody>
          </p:sp>
          <p:sp>
            <p:nvSpPr>
              <p:cNvPr id="37" name="Textfeld 36"/>
              <p:cNvSpPr txBox="1"/>
              <p:nvPr/>
            </p:nvSpPr>
            <p:spPr>
              <a:xfrm>
                <a:off x="3635896" y="3203684"/>
                <a:ext cx="1440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CH" dirty="0"/>
                  <a:t> 116.3</a:t>
                </a:r>
              </a:p>
            </p:txBody>
          </p:sp>
        </p:grpSp>
        <p:sp>
          <p:nvSpPr>
            <p:cNvPr id="48" name="Rechteck 47"/>
            <p:cNvSpPr/>
            <p:nvPr/>
          </p:nvSpPr>
          <p:spPr>
            <a:xfrm>
              <a:off x="4860032" y="6156012"/>
              <a:ext cx="28825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CH" u="sng" dirty="0">
                  <a:sym typeface="Wingdings" pitchFamily="2" charset="2"/>
                </a:rPr>
                <a:t></a:t>
              </a:r>
              <a:r>
                <a:rPr lang="de-CH" u="sng" dirty="0"/>
                <a:t> Prix </a:t>
              </a:r>
              <a:r>
                <a:rPr lang="de-CH" u="sng" dirty="0" err="1"/>
                <a:t>neuf</a:t>
              </a:r>
              <a:r>
                <a:rPr lang="de-CH" u="sng" dirty="0"/>
                <a:t> = 12.55 cts/kWh</a:t>
              </a:r>
            </a:p>
          </p:txBody>
        </p:sp>
      </p:grpSp>
      <p:cxnSp>
        <p:nvCxnSpPr>
          <p:cNvPr id="51" name="Gerade Verbindung 19">
            <a:extLst>
              <a:ext uri="{FF2B5EF4-FFF2-40B4-BE49-F238E27FC236}">
                <a16:creationId xmlns:a16="http://schemas.microsoft.com/office/drawing/2014/main" id="{ABE6CEA8-E28A-491F-9428-6257B8DCB996}"/>
              </a:ext>
            </a:extLst>
          </p:cNvPr>
          <p:cNvCxnSpPr>
            <a:cxnSpLocks/>
          </p:cNvCxnSpPr>
          <p:nvPr/>
        </p:nvCxnSpPr>
        <p:spPr>
          <a:xfrm>
            <a:off x="3887204" y="6348172"/>
            <a:ext cx="80030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456880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</Words>
  <Application>Microsoft Office PowerPoint</Application>
  <PresentationFormat>Bildschirmpräsentation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Larissa</vt:lpstr>
      <vt:lpstr>PowerPoint-Präsentation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 Arpagaus</dc:creator>
  <cp:lastModifiedBy>Urs Spiegel</cp:lastModifiedBy>
  <cp:revision>22</cp:revision>
  <cp:lastPrinted>2012-04-25T16:40:28Z</cp:lastPrinted>
  <dcterms:created xsi:type="dcterms:W3CDTF">2012-04-25T07:27:29Z</dcterms:created>
  <dcterms:modified xsi:type="dcterms:W3CDTF">2024-03-14T21:32:14Z</dcterms:modified>
</cp:coreProperties>
</file>